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6" r:id="rId4"/>
    <p:sldId id="277" r:id="rId5"/>
    <p:sldId id="275" r:id="rId6"/>
    <p:sldId id="274" r:id="rId7"/>
    <p:sldId id="264" r:id="rId8"/>
    <p:sldId id="265" r:id="rId9"/>
    <p:sldId id="262" r:id="rId10"/>
    <p:sldId id="258" r:id="rId11"/>
    <p:sldId id="260" r:id="rId12"/>
    <p:sldId id="266" r:id="rId13"/>
    <p:sldId id="268" r:id="rId14"/>
    <p:sldId id="263" r:id="rId15"/>
    <p:sldId id="269" r:id="rId16"/>
    <p:sldId id="267" r:id="rId17"/>
    <p:sldId id="270" r:id="rId18"/>
    <p:sldId id="271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embeddedFontLst>
    <p:embeddedFont>
      <p:font typeface="Pretendard" panose="020005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91B544B9-9C0C-4E28-AF2E-17856EDE2D02}">
          <p14:sldIdLst>
            <p14:sldId id="256"/>
            <p14:sldId id="257"/>
            <p14:sldId id="276"/>
            <p14:sldId id="277"/>
            <p14:sldId id="275"/>
            <p14:sldId id="274"/>
            <p14:sldId id="264"/>
            <p14:sldId id="265"/>
            <p14:sldId id="262"/>
            <p14:sldId id="258"/>
            <p14:sldId id="260"/>
            <p14:sldId id="266"/>
            <p14:sldId id="268"/>
            <p14:sldId id="263"/>
            <p14:sldId id="269"/>
            <p14:sldId id="267"/>
            <p14:sldId id="270"/>
            <p14:sldId id="271"/>
            <p14:sldId id="278"/>
            <p14:sldId id="279"/>
            <p14:sldId id="280"/>
            <p14:sldId id="28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04FC6-C840-8C84-1DD6-CE77B3426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AB5739-9EA3-9FC4-E6AD-236387515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D7DF1-55DE-E385-A842-4C524BB8A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8E8AA-CC7B-BB3D-322D-7346EB95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14411C-4FFE-E40A-B232-1ACB79E8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49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7F8A2-2F9D-C743-C463-53C95D30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7F7911-98FE-B8F4-3EC5-F4E1782A3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2041AB-1BFC-71B3-ED47-EBD0D409F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AC18A-A8E8-1F1A-A006-2A4059E6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5048-A749-062A-BD2A-3311575A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5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AE1787-9417-E67C-FACE-0B56BA6F3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80690D-B91C-7A5A-8EF2-1E1C6E455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E9C4F-BBED-B4AD-6643-D44DBA80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1DB420-BB2A-6334-1BFF-82DADD92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9DB9F-0C18-63FA-8199-7A3B5352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86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3FEA8-175F-AC61-19DE-8E1D37EF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73C58F-9677-2C69-AC72-36516049B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ABD478-80AB-2278-83D0-07BA3BBF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5E3A7-5CAC-DEDA-531E-D16885A9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1C2DF-DCF8-F808-F377-096CEFBE3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4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557CF-533E-1604-91C9-1B96A817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E4161A-BF0C-5407-37B9-2EBE0FF7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3DD9E-F31C-F741-B1F9-7FEAA3E7E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83C0E-5B8A-81CE-860A-311C2D37B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5608AE-05D8-E272-B696-9C9BBEC5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F63D5-9AE5-0859-BF4B-3AE0C231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E327B-8B3F-5B92-10BB-8ADE5BFF9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32F6FC-F96D-E6A1-0167-B5ADFEF53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2F8FCF-4D85-51EB-1AD0-81DF4773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27FBC-86F3-86B3-7E67-1B9E6EA4E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4475E-83A3-6AE2-325F-C4CF5E17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9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0D106-2154-0D6E-52C4-DB70664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AE6B5-203D-07CB-4B8E-30FEF17F7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18D308-B132-0B8C-36F9-99E211492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E43413-F0C5-6334-48CE-6C7BBF5A8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7B46765-8CE5-4CAE-873D-A1F86C1AC6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57C451-9445-21E7-ABCC-D57D21A7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E83038-9D64-1038-0350-2925922F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9B3D26-66C2-337D-D964-21188434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24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9AF39D-F16A-E327-2A8B-7E44DC6F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01920-D7F0-9114-D997-BD4A488DA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E4B42A-8ACA-2267-FB6D-65D6F77E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90FED0-D6EC-1B28-C5FD-78543423A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05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3F6647-E915-457B-F2FD-28F666A4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CBD11A-C47C-53A4-3893-DF8DD5F0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27786-A6DF-446C-EFD5-19087585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30AC1-0A25-0B4D-60D5-B2C87AE4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F0F69-FDD5-047B-899D-BF15C043C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396F2B-C4EC-803E-4AB7-7D2B543D7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BD8277-A473-2B94-53E9-EACEFD8CA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246D69-6026-9D97-0A6D-5491DBC3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5B2195-648F-A0CE-4F6D-F6BA8AF8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85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30D0F-8C1C-C590-C9E5-AE149C9F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D749E1-A393-3E63-8706-A23F88EBE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199170-1234-ECE8-4405-9ABD5132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F941E4-1D27-F5C6-6C22-23E756CB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A54F72-23AB-A688-8FD4-47907CC9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C08CC8-BC01-F647-C10A-DE62491F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8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DDACB3-5CDB-2261-D184-82EF8756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0C23D-4893-E205-745D-17BA4A3E4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4EB1B-875C-BAE9-F46E-B9791D535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B78B56-CADB-4A17-AD3E-0C1BE311D97F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2FAE7-9674-5F57-B8D1-155029F54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E71C2-0FE0-C6CE-E5F4-54985AAD1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0EDDC-DB68-4C3B-84A7-FAFD980A55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64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baekseojin/%ED%9A%8C%EA%B7%80%EB%B6%84%EC%84%9D-%ED%94%84%EB%A1%9C%EC%A0%9D%ED%8A%B8-%EC%9D%BC%EC%A7%80-%EC%9E%91%EC%84%B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elog.io/@baekseojin/%ED%9A%8C%EA%B7%80%EB%B6%84%EC%84%9D-%ED%94%84%EB%A1%9C%EC%A0%9D%ED%8A%B8-%EC%9D%BC%EC%A7%80-%EC%9E%91%EC%84%B1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C1FA92-5429-61E1-A2A8-1993F5B6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타자의 타격지표를 바탕으로 승리기여도를 예측해보자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30CE2-B925-AF75-EC0B-CAD4373A2F5E}"/>
              </a:ext>
            </a:extLst>
          </p:cNvPr>
          <p:cNvSpPr txBox="1"/>
          <p:nvPr/>
        </p:nvSpPr>
        <p:spPr>
          <a:xfrm>
            <a:off x="4770156" y="4882073"/>
            <a:ext cx="265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회귀분석 프로젝트 일지 블로그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730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7DE662-A88D-D8F1-62C2-70D2AC25D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2" y="1714062"/>
            <a:ext cx="8143306" cy="38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stly Korea">
            <a:extLst>
              <a:ext uri="{FF2B5EF4-FFF2-40B4-BE49-F238E27FC236}">
                <a16:creationId xmlns:a16="http://schemas.microsoft.com/office/drawing/2014/main" id="{3723FEC2-8A51-CF94-5826-DF5B6D03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688" y="25712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AA236D-1409-708E-EA7B-E79DAA8A6021}"/>
              </a:ext>
            </a:extLst>
          </p:cNvPr>
          <p:cNvSpPr/>
          <p:nvPr/>
        </p:nvSpPr>
        <p:spPr>
          <a:xfrm>
            <a:off x="9092279" y="3152579"/>
            <a:ext cx="300577" cy="98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04EDF8-A433-0D02-EA65-33B3028D21E9}"/>
              </a:ext>
            </a:extLst>
          </p:cNvPr>
          <p:cNvSpPr/>
          <p:nvPr/>
        </p:nvSpPr>
        <p:spPr>
          <a:xfrm rot="16200000">
            <a:off x="9101656" y="3152578"/>
            <a:ext cx="300577" cy="980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6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1F10B1-2B65-778C-B69A-56E4BD1F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95" y="1378622"/>
            <a:ext cx="6306430" cy="52490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453FBD-5549-07CF-D399-C6A63315A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99" y="1378622"/>
            <a:ext cx="6315956" cy="52490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C0B52E-9EE6-95B0-DCA9-1D8D30850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003" y="1807307"/>
            <a:ext cx="631595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8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5222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필요 데이터 추출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독립변수 설정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6DE5516-3302-E5BA-3EA8-ADB34B9C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35" y="1434374"/>
            <a:ext cx="2976176" cy="22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1153AD3-C29B-0766-B8E4-B5C33A2C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13" y="1341839"/>
            <a:ext cx="3149416" cy="234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07BA829-2004-FE4C-6C05-DF9221F44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24" y="4052015"/>
            <a:ext cx="2976175" cy="22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D302C937-4BDC-C5F2-7771-6BE32021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13" y="4052014"/>
            <a:ext cx="2976175" cy="22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42771-7EC7-835D-B41D-FAED3AA1E445}"/>
              </a:ext>
            </a:extLst>
          </p:cNvPr>
          <p:cNvSpPr txBox="1"/>
          <p:nvPr/>
        </p:nvSpPr>
        <p:spPr>
          <a:xfrm>
            <a:off x="1232533" y="2224689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BC1BE-D07D-78C4-FBCD-644087B2CE7C}"/>
              </a:ext>
            </a:extLst>
          </p:cNvPr>
          <p:cNvSpPr txBox="1"/>
          <p:nvPr/>
        </p:nvSpPr>
        <p:spPr>
          <a:xfrm>
            <a:off x="6125135" y="222469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출루율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F1E88-DFED-6A68-7389-E09E8DEED2A7}"/>
              </a:ext>
            </a:extLst>
          </p:cNvPr>
          <p:cNvSpPr txBox="1"/>
          <p:nvPr/>
        </p:nvSpPr>
        <p:spPr>
          <a:xfrm>
            <a:off x="1099483" y="4716617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장타율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BED713-A1AF-0727-8F80-7F8F0098FC36}"/>
              </a:ext>
            </a:extLst>
          </p:cNvPr>
          <p:cNvSpPr txBox="1"/>
          <p:nvPr/>
        </p:nvSpPr>
        <p:spPr>
          <a:xfrm>
            <a:off x="6225321" y="475086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OPS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603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20C6C-D366-5A1D-9590-316556ED286E}"/>
              </a:ext>
            </a:extLst>
          </p:cNvPr>
          <p:cNvSpPr txBox="1"/>
          <p:nvPr/>
        </p:nvSpPr>
        <p:spPr>
          <a:xfrm>
            <a:off x="4928853" y="5598141"/>
            <a:ext cx="221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Loss </a:t>
            </a: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0.058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ED6870E-F0D0-01E5-3161-CA7745F8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4" y="1439699"/>
            <a:ext cx="108394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32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20C6C-D366-5A1D-9590-316556ED286E}"/>
              </a:ext>
            </a:extLst>
          </p:cNvPr>
          <p:cNvSpPr txBox="1"/>
          <p:nvPr/>
        </p:nvSpPr>
        <p:spPr>
          <a:xfrm>
            <a:off x="961733" y="5415259"/>
            <a:ext cx="227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: 1.29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C92C-18F3-D194-DF7A-792E6008B89D}"/>
              </a:ext>
            </a:extLst>
          </p:cNvPr>
          <p:cNvSpPr txBox="1"/>
          <p:nvPr/>
        </p:nvSpPr>
        <p:spPr>
          <a:xfrm>
            <a:off x="7110960" y="5415259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: 1.40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50EF2E-6D79-76F0-EC0F-5381254F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799" y="2152267"/>
            <a:ext cx="7468642" cy="2743583"/>
          </a:xfrm>
          <a:prstGeom prst="rect">
            <a:avLst/>
          </a:prstGeom>
        </p:spPr>
      </p:pic>
      <p:pic>
        <p:nvPicPr>
          <p:cNvPr id="16" name="그림 15" descr="운동 경기, 스포츠 유니폼, 사람, 스포츠이(가) 표시된 사진&#10;&#10;자동 생성된 설명">
            <a:extLst>
              <a:ext uri="{FF2B5EF4-FFF2-40B4-BE49-F238E27FC236}">
                <a16:creationId xmlns:a16="http://schemas.microsoft.com/office/drawing/2014/main" id="{2E92953A-D17E-0CEB-4F81-28C69929F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7" y="2152267"/>
            <a:ext cx="3486573" cy="26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2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20C6C-D366-5A1D-9590-316556ED286E}"/>
              </a:ext>
            </a:extLst>
          </p:cNvPr>
          <p:cNvSpPr txBox="1"/>
          <p:nvPr/>
        </p:nvSpPr>
        <p:spPr>
          <a:xfrm>
            <a:off x="834962" y="5415259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: 1.51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0C92C-18F3-D194-DF7A-792E6008B89D}"/>
              </a:ext>
            </a:extLst>
          </p:cNvPr>
          <p:cNvSpPr txBox="1"/>
          <p:nvPr/>
        </p:nvSpPr>
        <p:spPr>
          <a:xfrm>
            <a:off x="7110960" y="5415259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 </a:t>
            </a:r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: 1.86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E23745-75D9-7156-B4E9-EDE9162F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76" y="2114366"/>
            <a:ext cx="7382905" cy="2629267"/>
          </a:xfrm>
          <a:prstGeom prst="rect">
            <a:avLst/>
          </a:prstGeom>
        </p:spPr>
      </p:pic>
      <p:pic>
        <p:nvPicPr>
          <p:cNvPr id="6" name="그림 5" descr="사람, 의류, 스포츠 유니폼, 인간의 얼굴이(가) 표시된 사진&#10;&#10;자동 생성된 설명">
            <a:extLst>
              <a:ext uri="{FF2B5EF4-FFF2-40B4-BE49-F238E27FC236}">
                <a16:creationId xmlns:a16="http://schemas.microsoft.com/office/drawing/2014/main" id="{BAA01B1F-6835-F780-C734-A38A2419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3" y="1780222"/>
            <a:ext cx="2040008" cy="30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88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회귀분석 정확도 높이기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70122-13C5-5792-07BF-9F2C59364AC4}"/>
              </a:ext>
            </a:extLst>
          </p:cNvPr>
          <p:cNvSpPr txBox="1"/>
          <p:nvPr/>
        </p:nvSpPr>
        <p:spPr>
          <a:xfrm>
            <a:off x="2734815" y="1514785"/>
            <a:ext cx="370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초기 모델의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MSE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와 결정계수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C2FF29B-6A0D-ED72-A6CF-6EA9BAB9D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54" y="2269435"/>
            <a:ext cx="8061325" cy="40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8C5C1-8B4A-F7A7-9A6E-C761A3EE4402}"/>
              </a:ext>
            </a:extLst>
          </p:cNvPr>
          <p:cNvSpPr txBox="1"/>
          <p:nvPr/>
        </p:nvSpPr>
        <p:spPr>
          <a:xfrm>
            <a:off x="9284490" y="3470812"/>
            <a:ext cx="2390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MSE : 0.0465</a:t>
            </a:r>
          </a:p>
          <a:p>
            <a:pPr algn="ctr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결정계수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0.6191</a:t>
            </a:r>
            <a:endParaRPr lang="ko-KR" altLang="en-US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70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회귀분석 정확도 높이기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70122-13C5-5792-07BF-9F2C59364AC4}"/>
              </a:ext>
            </a:extLst>
          </p:cNvPr>
          <p:cNvSpPr txBox="1"/>
          <p:nvPr/>
        </p:nvSpPr>
        <p:spPr>
          <a:xfrm>
            <a:off x="1320509" y="1514785"/>
            <a:ext cx="6787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Polynomial Regression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이용한 회귀분석 결과 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8C5C1-8B4A-F7A7-9A6E-C761A3EE4402}"/>
              </a:ext>
            </a:extLst>
          </p:cNvPr>
          <p:cNvSpPr txBox="1"/>
          <p:nvPr/>
        </p:nvSpPr>
        <p:spPr>
          <a:xfrm>
            <a:off x="9124899" y="3470812"/>
            <a:ext cx="2465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MSE : </a:t>
            </a:r>
            <a:r>
              <a:rPr lang="en-US" altLang="ko-KR" sz="2400" b="1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0.0455</a:t>
            </a:r>
          </a:p>
          <a:p>
            <a:pPr algn="ctr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결정계수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0.6270</a:t>
            </a:r>
            <a:endParaRPr lang="ko-KR" altLang="en-US" sz="2400" b="1" i="0" dirty="0">
              <a:solidFill>
                <a:srgbClr val="FF0000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CC0900B-D255-A7FF-8E51-A43AD6C9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94" y="2091878"/>
            <a:ext cx="6438265" cy="441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144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회귀분석 정확도 높이기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70122-13C5-5792-07BF-9F2C59364AC4}"/>
              </a:ext>
            </a:extLst>
          </p:cNvPr>
          <p:cNvSpPr txBox="1"/>
          <p:nvPr/>
        </p:nvSpPr>
        <p:spPr>
          <a:xfrm>
            <a:off x="1320509" y="1514785"/>
            <a:ext cx="6389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PolynomialFeatures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이용한 회귀분석 결과 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8C5C1-8B4A-F7A7-9A6E-C761A3EE4402}"/>
              </a:ext>
            </a:extLst>
          </p:cNvPr>
          <p:cNvSpPr txBox="1"/>
          <p:nvPr/>
        </p:nvSpPr>
        <p:spPr>
          <a:xfrm>
            <a:off x="8843901" y="3237132"/>
            <a:ext cx="2476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MSE : </a:t>
            </a:r>
            <a:r>
              <a:rPr lang="en-US" altLang="ko-KR" sz="2400" b="1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0.0445</a:t>
            </a:r>
          </a:p>
          <a:p>
            <a:pPr algn="ctr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결정계수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altLang="ko-KR" sz="2400" b="1" i="0" dirty="0">
                <a:solidFill>
                  <a:srgbClr val="FF0000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0.6357</a:t>
            </a:r>
            <a:endParaRPr lang="ko-KR" altLang="en-US" sz="2400" b="1" i="0" dirty="0">
              <a:solidFill>
                <a:srgbClr val="FF0000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C216D4F-C00D-DB93-51E2-958A4BEA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09" y="2189618"/>
            <a:ext cx="6172112" cy="422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4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E9193-1F8F-5CA2-A159-B408C09D9FC0}"/>
              </a:ext>
            </a:extLst>
          </p:cNvPr>
          <p:cNvSpPr txBox="1"/>
          <p:nvPr/>
        </p:nvSpPr>
        <p:spPr>
          <a:xfrm>
            <a:off x="988672" y="2209969"/>
            <a:ext cx="10525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야구 팀이 선수의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예측하는 데 도움을 줄 수 있으며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선수 영입 등의 의사 결정에</a:t>
            </a:r>
          </a:p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유용하게 활용될 수 있다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5F704-246F-BED3-E1E8-292143988C7D}"/>
              </a:ext>
            </a:extLst>
          </p:cNvPr>
          <p:cNvSpPr txBox="1"/>
          <p:nvPr/>
        </p:nvSpPr>
        <p:spPr>
          <a:xfrm>
            <a:off x="988672" y="3456355"/>
            <a:ext cx="10214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타격 지표가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 미치는 영향을 파악함으로써 선수 개인의 성과 개선 방안을</a:t>
            </a:r>
          </a:p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파악하고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전체의 성적을 향상시키는 데 기여할 수 있다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lang="ko-KR" altLang="en-US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75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EC1FA92-5429-61E1-A2A8-1993F5B6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5949386" y="0"/>
            <a:ext cx="6242613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844951" y="613458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C10DD-97B7-8626-8859-E4CBA2E2599C}"/>
              </a:ext>
            </a:extLst>
          </p:cNvPr>
          <p:cNvSpPr txBox="1"/>
          <p:nvPr/>
        </p:nvSpPr>
        <p:spPr>
          <a:xfrm>
            <a:off x="7424633" y="2454923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B40A7-8842-0C24-41C3-1FC2D825AA38}"/>
              </a:ext>
            </a:extLst>
          </p:cNvPr>
          <p:cNvSpPr txBox="1"/>
          <p:nvPr/>
        </p:nvSpPr>
        <p:spPr>
          <a:xfrm>
            <a:off x="7425575" y="3132793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필요 데이터 추출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11EAB2-5DE7-8EDC-B99F-399CB9D67282}"/>
              </a:ext>
            </a:extLst>
          </p:cNvPr>
          <p:cNvSpPr txBox="1"/>
          <p:nvPr/>
        </p:nvSpPr>
        <p:spPr>
          <a:xfrm>
            <a:off x="7424633" y="3810663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실제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385A9-D45C-3680-5F1E-83FEC883CDD7}"/>
              </a:ext>
            </a:extLst>
          </p:cNvPr>
          <p:cNvSpPr txBox="1"/>
          <p:nvPr/>
        </p:nvSpPr>
        <p:spPr>
          <a:xfrm>
            <a:off x="7424633" y="4488533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회귀분석 정확도 높이기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882E5-316E-90D6-01F6-27BA472B1049}"/>
              </a:ext>
            </a:extLst>
          </p:cNvPr>
          <p:cNvSpPr txBox="1"/>
          <p:nvPr/>
        </p:nvSpPr>
        <p:spPr>
          <a:xfrm>
            <a:off x="7424633" y="1777053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배경지식 주입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8645E-F706-4C64-C87C-7069F1C637FD}"/>
              </a:ext>
            </a:extLst>
          </p:cNvPr>
          <p:cNvSpPr txBox="1"/>
          <p:nvPr/>
        </p:nvSpPr>
        <p:spPr>
          <a:xfrm>
            <a:off x="7424633" y="1099183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주제 선정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CB488-F619-E0BE-9D21-F2EEE7021834}"/>
              </a:ext>
            </a:extLst>
          </p:cNvPr>
          <p:cNvSpPr txBox="1"/>
          <p:nvPr/>
        </p:nvSpPr>
        <p:spPr>
          <a:xfrm>
            <a:off x="7424633" y="5166403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프로젝트 기대효과</a:t>
            </a:r>
          </a:p>
        </p:txBody>
      </p:sp>
    </p:spTree>
    <p:extLst>
      <p:ext uri="{BB962C8B-B14F-4D97-AF65-F5344CB8AC3E}">
        <p14:creationId xmlns:p14="http://schemas.microsoft.com/office/powerpoint/2010/main" val="8591718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E9193-1F8F-5CA2-A159-B408C09D9FC0}"/>
              </a:ext>
            </a:extLst>
          </p:cNvPr>
          <p:cNvSpPr txBox="1"/>
          <p:nvPr/>
        </p:nvSpPr>
        <p:spPr>
          <a:xfrm>
            <a:off x="1805402" y="3198167"/>
            <a:ext cx="8581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시즌 초에 하던 것처럼 꼴등하고 있었으면 진짜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DM 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보내려고 했는데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</a:t>
            </a:r>
            <a:endParaRPr lang="ko-KR" altLang="en-US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04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9951B-9CE8-40E0-E198-BC30A558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61" y="1567513"/>
            <a:ext cx="9350477" cy="38793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A0BD6-A50C-3951-B69B-271DF17D4E0E}"/>
              </a:ext>
            </a:extLst>
          </p:cNvPr>
          <p:cNvSpPr txBox="1"/>
          <p:nvPr/>
        </p:nvSpPr>
        <p:spPr>
          <a:xfrm>
            <a:off x="2881817" y="5866074"/>
            <a:ext cx="642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놀랍게도 최근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연속 </a:t>
            </a:r>
            <a:r>
              <a:rPr lang="ko-KR" altLang="en-US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위닝시리즈로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위로 올라섰다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!!</a:t>
            </a:r>
            <a:endParaRPr lang="ko-KR" altLang="en-US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02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A0BD6-A50C-3951-B69B-271DF17D4E0E}"/>
              </a:ext>
            </a:extLst>
          </p:cNvPr>
          <p:cNvSpPr txBox="1"/>
          <p:nvPr/>
        </p:nvSpPr>
        <p:spPr>
          <a:xfrm>
            <a:off x="3410008" y="3093378"/>
            <a:ext cx="53719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DM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보내지 않아도 성적이 </a:t>
            </a:r>
            <a:r>
              <a:rPr lang="ko-KR" altLang="en-US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상승되었잖아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b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완전 </a:t>
            </a:r>
            <a:r>
              <a:rPr lang="ko-KR" altLang="en-US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럭키비키잖아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~~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57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AA0BD6-A50C-3951-B69B-271DF17D4E0E}"/>
              </a:ext>
            </a:extLst>
          </p:cNvPr>
          <p:cNvSpPr txBox="1"/>
          <p:nvPr/>
        </p:nvSpPr>
        <p:spPr>
          <a:xfrm>
            <a:off x="2462633" y="2818074"/>
            <a:ext cx="7266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롯데 선수들이 제가 회귀분석 프로젝트 한다는 소식 듣고</a:t>
            </a:r>
            <a:endParaRPr lang="en-US" altLang="ko-KR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헐레벌떡 성적 상승을 </a:t>
            </a:r>
            <a:r>
              <a:rPr lang="ko-KR" altLang="en-US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이루어낸게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아닌가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… 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라고 생각합니다</a:t>
            </a:r>
            <a:endParaRPr lang="en-US" altLang="ko-KR" sz="2400" b="1" i="0" dirty="0">
              <a:solidFill>
                <a:srgbClr val="ECECEC"/>
              </a:solidFill>
              <a:effectLst/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lang="en-US" altLang="ko-KR" sz="2400" b="1" dirty="0">
              <a:solidFill>
                <a:srgbClr val="ECECEC"/>
              </a:solidFill>
              <a:highlight>
                <a:srgbClr val="121212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아니라고요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 </a:t>
            </a:r>
            <a:r>
              <a:rPr lang="ko-KR" altLang="en-US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좋은게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400" b="1" i="0" dirty="0" err="1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좋은거니까</a:t>
            </a:r>
            <a:r>
              <a:rPr lang="ko-KR" altLang="en-US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이렇게 받아들입시다</a:t>
            </a:r>
            <a:r>
              <a:rPr lang="en-US" altLang="ko-KR" sz="2400" b="1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72249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6430CE2-B925-AF75-EC0B-CAD4373A2F5E}"/>
              </a:ext>
            </a:extLst>
          </p:cNvPr>
          <p:cNvSpPr txBox="1"/>
          <p:nvPr/>
        </p:nvSpPr>
        <p:spPr>
          <a:xfrm>
            <a:off x="4770156" y="4882073"/>
            <a:ext cx="265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회귀분석 프로젝트 일지 블로그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57F1C-94C2-C0BD-FBE3-D95080B1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18" y="0"/>
            <a:ext cx="9871364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이상입니다</a:t>
            </a:r>
          </a:p>
        </p:txBody>
      </p:sp>
    </p:spTree>
    <p:extLst>
      <p:ext uri="{BB962C8B-B14F-4D97-AF65-F5344CB8AC3E}">
        <p14:creationId xmlns:p14="http://schemas.microsoft.com/office/powerpoint/2010/main" val="77940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FD3B8C3-56DD-CA2A-D225-64A6E781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8"/>
            <a:ext cx="12192000" cy="668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6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E72E6-80A9-1215-4925-4062C36D50BA}"/>
              </a:ext>
            </a:extLst>
          </p:cNvPr>
          <p:cNvSpPr txBox="1"/>
          <p:nvPr/>
        </p:nvSpPr>
        <p:spPr>
          <a:xfrm>
            <a:off x="3031865" y="2252990"/>
            <a:ext cx="4365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롯데의 성적이 낮은 이유 파악 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C3318-DF57-BF8E-8368-0A11DE26058D}"/>
              </a:ext>
            </a:extLst>
          </p:cNvPr>
          <p:cNvSpPr txBox="1"/>
          <p:nvPr/>
        </p:nvSpPr>
        <p:spPr>
          <a:xfrm>
            <a:off x="2514600" y="2776210"/>
            <a:ext cx="6106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롯데 선수에게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DM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보내기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8552E-DC5A-46AA-FC7B-A085834E2D22}"/>
              </a:ext>
            </a:extLst>
          </p:cNvPr>
          <p:cNvSpPr txBox="1"/>
          <p:nvPr/>
        </p:nvSpPr>
        <p:spPr>
          <a:xfrm>
            <a:off x="2240280" y="3296961"/>
            <a:ext cx="6106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&gt;&gt;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롯데 성적 상승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7E275-738F-8A2D-1620-5FBB934CCD70}"/>
              </a:ext>
            </a:extLst>
          </p:cNvPr>
          <p:cNvSpPr txBox="1"/>
          <p:nvPr/>
        </p:nvSpPr>
        <p:spPr>
          <a:xfrm>
            <a:off x="3916680" y="3820202"/>
            <a:ext cx="6106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&gt;&gt;&gt;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 일자리 창출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주변 상권 활성화 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05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AE72E6-80A9-1215-4925-4062C36D50BA}"/>
              </a:ext>
            </a:extLst>
          </p:cNvPr>
          <p:cNvSpPr txBox="1"/>
          <p:nvPr/>
        </p:nvSpPr>
        <p:spPr>
          <a:xfrm>
            <a:off x="2925099" y="3105834"/>
            <a:ext cx="6341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부산 경제를 살리기 위해서 </a:t>
            </a:r>
            <a:r>
              <a:rPr lang="en-US" altLang="ko-KR" sz="36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!!!!!!!!!!!</a:t>
            </a:r>
          </a:p>
        </p:txBody>
      </p:sp>
    </p:spTree>
    <p:extLst>
      <p:ext uri="{BB962C8B-B14F-4D97-AF65-F5344CB8AC3E}">
        <p14:creationId xmlns:p14="http://schemas.microsoft.com/office/powerpoint/2010/main" val="339468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0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배경지식 주입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DC045-06C4-A96A-0BC0-67C191A89643}"/>
              </a:ext>
            </a:extLst>
          </p:cNvPr>
          <p:cNvSpPr txBox="1"/>
          <p:nvPr/>
        </p:nvSpPr>
        <p:spPr>
          <a:xfrm>
            <a:off x="3438060" y="2791427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WAR(Wins Above Replacement)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4BC55-6203-B8EB-86C2-C8719207C1D1}"/>
              </a:ext>
            </a:extLst>
          </p:cNvPr>
          <p:cNvSpPr txBox="1"/>
          <p:nvPr/>
        </p:nvSpPr>
        <p:spPr>
          <a:xfrm>
            <a:off x="4045597" y="3429000"/>
            <a:ext cx="4100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대체선수 대비 승리기여도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82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배경지식 주입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4BC55-6203-B8EB-86C2-C8719207C1D1}"/>
              </a:ext>
            </a:extLst>
          </p:cNvPr>
          <p:cNvSpPr txBox="1"/>
          <p:nvPr/>
        </p:nvSpPr>
        <p:spPr>
          <a:xfrm>
            <a:off x="6096000" y="2951946"/>
            <a:ext cx="42707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2021 KT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76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 기록 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강백호 없었으면 </a:t>
            </a:r>
            <a:r>
              <a:rPr lang="en-US" altLang="ko-KR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68~69</a:t>
            </a:r>
            <a:r>
              <a:rPr lang="ko-KR" altLang="en-US" sz="28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승</a:t>
            </a:r>
            <a:endParaRPr lang="en-US" altLang="ko-KR" sz="2800" b="1" dirty="0">
              <a:solidFill>
                <a:schemeClr val="tx2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7" name="그림 16" descr="사람, 야구모자, 캡, 의류이(가) 표시된 사진&#10;&#10;자동 생성된 설명">
            <a:extLst>
              <a:ext uri="{FF2B5EF4-FFF2-40B4-BE49-F238E27FC236}">
                <a16:creationId xmlns:a16="http://schemas.microsoft.com/office/drawing/2014/main" id="{B7100AEA-44D6-8968-6C86-661BA1064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9" y="1666272"/>
            <a:ext cx="3525456" cy="3525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0A13D4-3F26-BA74-1E22-84D28BAFD913}"/>
              </a:ext>
            </a:extLst>
          </p:cNvPr>
          <p:cNvSpPr txBox="1"/>
          <p:nvPr/>
        </p:nvSpPr>
        <p:spPr>
          <a:xfrm>
            <a:off x="889068" y="561323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2021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강백호 </a:t>
            </a:r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: </a:t>
            </a:r>
            <a:r>
              <a:rPr lang="en-US" altLang="ko-KR" sz="2800" b="1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7.26</a:t>
            </a:r>
          </a:p>
        </p:txBody>
      </p:sp>
    </p:spTree>
    <p:extLst>
      <p:ext uri="{BB962C8B-B14F-4D97-AF65-F5344CB8AC3E}">
        <p14:creationId xmlns:p14="http://schemas.microsoft.com/office/powerpoint/2010/main" val="245370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배경지식 주입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4BC55-6203-B8EB-86C2-C8719207C1D1}"/>
              </a:ext>
            </a:extLst>
          </p:cNvPr>
          <p:cNvSpPr txBox="1"/>
          <p:nvPr/>
        </p:nvSpPr>
        <p:spPr>
          <a:xfrm>
            <a:off x="2071893" y="3218296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WAR =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FD9301-B908-BE36-E84B-9385D536DA65}"/>
              </a:ext>
            </a:extLst>
          </p:cNvPr>
          <p:cNvGrpSpPr/>
          <p:nvPr/>
        </p:nvGrpSpPr>
        <p:grpSpPr>
          <a:xfrm>
            <a:off x="3441179" y="3078500"/>
            <a:ext cx="5917004" cy="1097346"/>
            <a:chOff x="3434034" y="2905780"/>
            <a:chExt cx="5917004" cy="10973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4BF7F8-ECCC-87AF-23AD-369643E5929E}"/>
                </a:ext>
              </a:extLst>
            </p:cNvPr>
            <p:cNvSpPr txBox="1"/>
            <p:nvPr/>
          </p:nvSpPr>
          <p:spPr>
            <a:xfrm>
              <a:off x="3434034" y="2905780"/>
              <a:ext cx="59170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i="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lang="en-US" altLang="ko-KR" sz="2800" b="1" i="0" dirty="0" err="1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wRAA</a:t>
              </a:r>
              <a:r>
                <a:rPr lang="en-US" altLang="ko-KR" sz="2800" b="1" i="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+ </a:t>
              </a:r>
              <a:r>
                <a:rPr lang="en-US" altLang="ko-KR" sz="2800" b="1" i="0" dirty="0" err="1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BsR</a:t>
              </a:r>
              <a:r>
                <a:rPr lang="en-US" altLang="ko-KR" sz="2800" b="1" i="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+ </a:t>
              </a:r>
              <a:r>
                <a:rPr lang="en-US" altLang="ko-KR" sz="2800" b="1" i="0" dirty="0" err="1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DeF</a:t>
              </a:r>
              <a:r>
                <a:rPr lang="en-US" altLang="ko-KR" sz="2800" b="1" i="0" dirty="0">
                  <a:solidFill>
                    <a:schemeClr val="bg1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 + 20 X PA/600</a:t>
              </a:r>
              <a:endPara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EF3933E-EE45-99DD-BE55-4201B595E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8375" y="3429000"/>
              <a:ext cx="5832663" cy="17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DA49D7-A49F-9E85-2D53-565C3129EEF3}"/>
                </a:ext>
              </a:extLst>
            </p:cNvPr>
            <p:cNvSpPr txBox="1"/>
            <p:nvPr/>
          </p:nvSpPr>
          <p:spPr>
            <a:xfrm>
              <a:off x="6114254" y="3479906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BFD226-DB1F-EDBA-E20E-1877C2CF2989}"/>
              </a:ext>
            </a:extLst>
          </p:cNvPr>
          <p:cNvSpPr txBox="1"/>
          <p:nvPr/>
        </p:nvSpPr>
        <p:spPr>
          <a:xfrm>
            <a:off x="2107480" y="4823946"/>
            <a:ext cx="3752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wRAA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리그 평균 대비 득점 기여도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BBC6E-1288-A8F2-E610-8DD2C80DB7C1}"/>
              </a:ext>
            </a:extLst>
          </p:cNvPr>
          <p:cNvSpPr txBox="1"/>
          <p:nvPr/>
        </p:nvSpPr>
        <p:spPr>
          <a:xfrm>
            <a:off x="2107480" y="5232432"/>
            <a:ext cx="401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BsR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도루 및 주루 능력에 대한 기여도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09EAF-8ABD-39CC-8D21-EA220C2E6C38}"/>
              </a:ext>
            </a:extLst>
          </p:cNvPr>
          <p:cNvSpPr txBox="1"/>
          <p:nvPr/>
        </p:nvSpPr>
        <p:spPr>
          <a:xfrm>
            <a:off x="2107480" y="5640918"/>
            <a:ext cx="4570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DeF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UZR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또는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DRS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사용한 수비 기여도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04F29-E70D-2A30-3E83-9B4F63D6A187}"/>
              </a:ext>
            </a:extLst>
          </p:cNvPr>
          <p:cNvSpPr txBox="1"/>
          <p:nvPr/>
        </p:nvSpPr>
        <p:spPr>
          <a:xfrm>
            <a:off x="2107480" y="6049404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 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타석 수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21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938499-D74D-5B90-6B8B-606986F3A9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3350-B874-B6D8-811D-7E23FEDFA60D}"/>
              </a:ext>
            </a:extLst>
          </p:cNvPr>
          <p:cNvSpPr txBox="1"/>
          <p:nvPr/>
        </p:nvSpPr>
        <p:spPr>
          <a:xfrm>
            <a:off x="706054" y="625033"/>
            <a:ext cx="2536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배경지식 주입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893896-42D0-852D-7943-3C727C36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16" y="2727511"/>
            <a:ext cx="9345767" cy="140297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747211-1B58-4295-DD2C-DA44032DF3C1}"/>
              </a:ext>
            </a:extLst>
          </p:cNvPr>
          <p:cNvCxnSpPr>
            <a:cxnSpLocks/>
          </p:cNvCxnSpPr>
          <p:nvPr/>
        </p:nvCxnSpPr>
        <p:spPr>
          <a:xfrm>
            <a:off x="2095018" y="3692324"/>
            <a:ext cx="83453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DAC186-2A36-A255-74A4-72FE573081C3}"/>
              </a:ext>
            </a:extLst>
          </p:cNvPr>
          <p:cNvCxnSpPr>
            <a:cxnSpLocks/>
          </p:cNvCxnSpPr>
          <p:nvPr/>
        </p:nvCxnSpPr>
        <p:spPr>
          <a:xfrm>
            <a:off x="1645535" y="3995194"/>
            <a:ext cx="26255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D74472-5D56-9D58-C2F7-C2FEB089B949}"/>
              </a:ext>
            </a:extLst>
          </p:cNvPr>
          <p:cNvSpPr txBox="1"/>
          <p:nvPr/>
        </p:nvSpPr>
        <p:spPr>
          <a:xfrm>
            <a:off x="3705932" y="4899130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&gt; </a:t>
            </a:r>
            <a:r>
              <a:rPr lang="ko-KR" altLang="en-US" sz="28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타격 지표만으로 회귀분석 진행</a:t>
            </a:r>
            <a:endParaRPr lang="en-US" altLang="ko-KR" sz="28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02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385</Words>
  <Application>Microsoft Office PowerPoint</Application>
  <PresentationFormat>와이드스크린</PresentationFormat>
  <Paragraphs>77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백서진</dc:creator>
  <cp:lastModifiedBy>백서진</cp:lastModifiedBy>
  <cp:revision>82</cp:revision>
  <dcterms:created xsi:type="dcterms:W3CDTF">2024-06-17T08:53:50Z</dcterms:created>
  <dcterms:modified xsi:type="dcterms:W3CDTF">2024-06-18T03:24:41Z</dcterms:modified>
</cp:coreProperties>
</file>